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65" r:id="rId6"/>
    <p:sldId id="259" r:id="rId7"/>
    <p:sldId id="261" r:id="rId8"/>
    <p:sldId id="262" r:id="rId9"/>
    <p:sldId id="263" r:id="rId10"/>
    <p:sldId id="264" r:id="rId11"/>
    <p:sldId id="266" r:id="rId12"/>
    <p:sldId id="269" r:id="rId13"/>
    <p:sldId id="267" r:id="rId14"/>
    <p:sldId id="268"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jpg>
</file>

<file path=ppt/media/image4.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0AD8A43D-DD55-41F1-9B21-D8E969B4066F}" type="datetimeFigureOut">
              <a:rPr lang="en-IN" smtClean="0"/>
              <a:t>03-03-2019</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1038347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AD8A43D-DD55-41F1-9B21-D8E969B4066F}" type="datetimeFigureOut">
              <a:rPr lang="en-IN" smtClean="0"/>
              <a:t>03-03-2019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5902882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AD8A43D-DD55-41F1-9B21-D8E969B4066F}" type="datetimeFigureOut">
              <a:rPr lang="en-IN" smtClean="0"/>
              <a:t>03-03-2019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24309689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AD8A43D-DD55-41F1-9B21-D8E969B4066F}" type="datetimeFigureOut">
              <a:rPr lang="en-IN" smtClean="0"/>
              <a:t>03-03-2019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71CCD2-59FE-40A3-A5AF-EC551732CE5B}"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6888692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AD8A43D-DD55-41F1-9B21-D8E969B4066F}" type="datetimeFigureOut">
              <a:rPr lang="en-IN" smtClean="0"/>
              <a:t>03-03-2019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16643889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0AD8A43D-DD55-41F1-9B21-D8E969B4066F}" type="datetimeFigureOut">
              <a:rPr lang="en-IN" smtClean="0"/>
              <a:t>03-03-2019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29412804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0AD8A43D-DD55-41F1-9B21-D8E969B4066F}" type="datetimeFigureOut">
              <a:rPr lang="en-IN" smtClean="0"/>
              <a:t>03-03-2019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31151968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D8A43D-DD55-41F1-9B21-D8E969B4066F}" type="datetimeFigureOut">
              <a:rPr lang="en-IN" smtClean="0"/>
              <a:t>03-03-2019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37580458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D8A43D-DD55-41F1-9B21-D8E969B4066F}" type="datetimeFigureOut">
              <a:rPr lang="en-IN" smtClean="0"/>
              <a:t>03-03-2019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30938337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D8A43D-DD55-41F1-9B21-D8E969B4066F}" type="datetimeFigureOut">
              <a:rPr lang="en-IN" smtClean="0"/>
              <a:t>03-03-2019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1234701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AD8A43D-DD55-41F1-9B21-D8E969B4066F}" type="datetimeFigureOut">
              <a:rPr lang="en-IN" smtClean="0"/>
              <a:t>03-03-2019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1740248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AD8A43D-DD55-41F1-9B21-D8E969B4066F}" type="datetimeFigureOut">
              <a:rPr lang="en-IN" smtClean="0"/>
              <a:t>03-03-2019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1264407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AD8A43D-DD55-41F1-9B21-D8E969B4066F}" type="datetimeFigureOut">
              <a:rPr lang="en-IN" smtClean="0"/>
              <a:t>03-03-2019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2850281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AD8A43D-DD55-41F1-9B21-D8E969B4066F}" type="datetimeFigureOut">
              <a:rPr lang="en-IN" smtClean="0"/>
              <a:t>03-03-2019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807874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D8A43D-DD55-41F1-9B21-D8E969B4066F}" type="datetimeFigureOut">
              <a:rPr lang="en-IN" smtClean="0"/>
              <a:t>03-03-2019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39083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AD8A43D-DD55-41F1-9B21-D8E969B4066F}" type="datetimeFigureOut">
              <a:rPr lang="en-IN" smtClean="0"/>
              <a:t>03-03-2019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3428599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AD8A43D-DD55-41F1-9B21-D8E969B4066F}" type="datetimeFigureOut">
              <a:rPr lang="en-IN" smtClean="0"/>
              <a:t>03-03-2019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71CCD2-59FE-40A3-A5AF-EC551732CE5B}" type="slidenum">
              <a:rPr lang="en-IN" smtClean="0"/>
              <a:t>‹#›</a:t>
            </a:fld>
            <a:endParaRPr lang="en-IN"/>
          </a:p>
        </p:txBody>
      </p:sp>
    </p:spTree>
    <p:extLst>
      <p:ext uri="{BB962C8B-B14F-4D97-AF65-F5344CB8AC3E}">
        <p14:creationId xmlns:p14="http://schemas.microsoft.com/office/powerpoint/2010/main" val="817279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AD8A43D-DD55-41F1-9B21-D8E969B4066F}" type="datetimeFigureOut">
              <a:rPr lang="en-IN" smtClean="0"/>
              <a:t>03-03-2019</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171CCD2-59FE-40A3-A5AF-EC551732CE5B}" type="slidenum">
              <a:rPr lang="en-IN" smtClean="0"/>
              <a:t>‹#›</a:t>
            </a:fld>
            <a:endParaRPr lang="en-IN"/>
          </a:p>
        </p:txBody>
      </p:sp>
    </p:spTree>
    <p:extLst>
      <p:ext uri="{BB962C8B-B14F-4D97-AF65-F5344CB8AC3E}">
        <p14:creationId xmlns:p14="http://schemas.microsoft.com/office/powerpoint/2010/main" val="287929771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CCDA4A7-02A7-47DD-A038-B7A8278A9A55}"/>
              </a:ext>
            </a:extLst>
          </p:cNvPr>
          <p:cNvSpPr>
            <a:spLocks noGrp="1"/>
          </p:cNvSpPr>
          <p:nvPr>
            <p:ph type="ctrTitle"/>
          </p:nvPr>
        </p:nvSpPr>
        <p:spPr>
          <a:xfrm>
            <a:off x="1524000" y="1173162"/>
            <a:ext cx="9144000" cy="4018597"/>
          </a:xfrm>
        </p:spPr>
        <p:txBody>
          <a:bodyPr>
            <a:normAutofit fontScale="90000"/>
          </a:bodyPr>
          <a:lstStyle/>
          <a:p>
            <a:pPr algn="ctr"/>
            <a:r>
              <a:rPr lang="en-IN" dirty="0">
                <a:latin typeface="Base 05" panose="00000400000000000000" pitchFamily="2" charset="0"/>
              </a:rPr>
              <a:t>AUTONOMOUS DRONE </a:t>
            </a:r>
            <a:br>
              <a:rPr lang="en-IN" dirty="0">
                <a:latin typeface="Base 05" panose="00000400000000000000" pitchFamily="2" charset="0"/>
              </a:rPr>
            </a:br>
            <a:r>
              <a:rPr lang="en-IN" dirty="0">
                <a:latin typeface="Base 05" panose="00000400000000000000" pitchFamily="2" charset="0"/>
              </a:rPr>
              <a:t>DISASTER IDENTIFICATION </a:t>
            </a:r>
            <a:br>
              <a:rPr lang="en-IN" dirty="0">
                <a:latin typeface="Base 05" panose="00000400000000000000" pitchFamily="2" charset="0"/>
              </a:rPr>
            </a:br>
            <a:r>
              <a:rPr lang="en-IN" dirty="0">
                <a:latin typeface="Base 05" panose="00000400000000000000" pitchFamily="2" charset="0"/>
              </a:rPr>
              <a:t>AND</a:t>
            </a:r>
            <a:br>
              <a:rPr lang="en-IN" dirty="0">
                <a:latin typeface="Base 05" panose="00000400000000000000" pitchFamily="2" charset="0"/>
              </a:rPr>
            </a:br>
            <a:r>
              <a:rPr lang="en-IN" dirty="0">
                <a:latin typeface="Base 05" panose="00000400000000000000" pitchFamily="2" charset="0"/>
              </a:rPr>
              <a:t>ALERTING SYSTEM</a:t>
            </a:r>
            <a:br>
              <a:rPr lang="en-IN" dirty="0">
                <a:latin typeface="Base 05" panose="00000400000000000000" pitchFamily="2" charset="0"/>
              </a:rPr>
            </a:br>
            <a:br>
              <a:rPr lang="en-IN" dirty="0">
                <a:latin typeface="Base 05" panose="00000400000000000000" pitchFamily="2" charset="0"/>
              </a:rPr>
            </a:br>
            <a:endParaRPr lang="en-IN" dirty="0">
              <a:latin typeface="Base 05" panose="00000400000000000000" pitchFamily="2" charset="0"/>
            </a:endParaRPr>
          </a:p>
        </p:txBody>
      </p:sp>
    </p:spTree>
    <p:extLst>
      <p:ext uri="{BB962C8B-B14F-4D97-AF65-F5344CB8AC3E}">
        <p14:creationId xmlns:p14="http://schemas.microsoft.com/office/powerpoint/2010/main" val="1384865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CDB69-4B8A-47B8-B804-C6A15FEB84B7}"/>
              </a:ext>
            </a:extLst>
          </p:cNvPr>
          <p:cNvSpPr>
            <a:spLocks noGrp="1"/>
          </p:cNvSpPr>
          <p:nvPr>
            <p:ph type="title"/>
          </p:nvPr>
        </p:nvSpPr>
        <p:spPr/>
        <p:txBody>
          <a:bodyPr/>
          <a:lstStyle/>
          <a:p>
            <a:r>
              <a:rPr lang="en-IN" dirty="0"/>
              <a:t>METHODOLOGY (CONTD..)</a:t>
            </a:r>
          </a:p>
        </p:txBody>
      </p:sp>
      <p:sp>
        <p:nvSpPr>
          <p:cNvPr id="3" name="Content Placeholder 2">
            <a:extLst>
              <a:ext uri="{FF2B5EF4-FFF2-40B4-BE49-F238E27FC236}">
                <a16:creationId xmlns:a16="http://schemas.microsoft.com/office/drawing/2014/main" id="{462267E9-4EDE-44F6-AE14-538C2FE8C740}"/>
              </a:ext>
            </a:extLst>
          </p:cNvPr>
          <p:cNvSpPr>
            <a:spLocks noGrp="1"/>
          </p:cNvSpPr>
          <p:nvPr>
            <p:ph idx="1"/>
          </p:nvPr>
        </p:nvSpPr>
        <p:spPr/>
        <p:txBody>
          <a:bodyPr>
            <a:normAutofit fontScale="92500" lnSpcReduction="20000"/>
          </a:bodyPr>
          <a:lstStyle/>
          <a:p>
            <a:r>
              <a:rPr lang="en-IN" sz="3000" dirty="0"/>
              <a:t>Check the distance of the detected obstacle using recursive loops</a:t>
            </a:r>
          </a:p>
          <a:p>
            <a:r>
              <a:rPr lang="en-IN" sz="3000" dirty="0"/>
              <a:t>If the distance is in the vicinity range , it sends an alert to the operators.</a:t>
            </a:r>
          </a:p>
          <a:p>
            <a:r>
              <a:rPr lang="en-IN" sz="3000" dirty="0"/>
              <a:t>Alert may be of SMS , email and sound alarm.</a:t>
            </a:r>
          </a:p>
          <a:p>
            <a:r>
              <a:rPr lang="en-IN" sz="3000" dirty="0"/>
              <a:t>Our model also intimates about the loss of communication between the drone and the control system which might occur due to  the presence of jammers.</a:t>
            </a:r>
          </a:p>
          <a:p>
            <a:endParaRPr lang="en-IN" dirty="0"/>
          </a:p>
        </p:txBody>
      </p:sp>
    </p:spTree>
    <p:extLst>
      <p:ext uri="{BB962C8B-B14F-4D97-AF65-F5344CB8AC3E}">
        <p14:creationId xmlns:p14="http://schemas.microsoft.com/office/powerpoint/2010/main" val="1342740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25E48-B981-4CF5-83FC-F270D6351130}"/>
              </a:ext>
            </a:extLst>
          </p:cNvPr>
          <p:cNvSpPr>
            <a:spLocks noGrp="1"/>
          </p:cNvSpPr>
          <p:nvPr>
            <p:ph type="title"/>
          </p:nvPr>
        </p:nvSpPr>
        <p:spPr>
          <a:xfrm>
            <a:off x="1141413" y="354357"/>
            <a:ext cx="9905998" cy="1478570"/>
          </a:xfrm>
        </p:spPr>
        <p:txBody>
          <a:bodyPr/>
          <a:lstStyle/>
          <a:p>
            <a:r>
              <a:rPr lang="en-IN" dirty="0"/>
              <a:t>SHOWSTOPPING FEATURES</a:t>
            </a:r>
          </a:p>
        </p:txBody>
      </p:sp>
      <p:sp>
        <p:nvSpPr>
          <p:cNvPr id="3" name="Content Placeholder 2">
            <a:extLst>
              <a:ext uri="{FF2B5EF4-FFF2-40B4-BE49-F238E27FC236}">
                <a16:creationId xmlns:a16="http://schemas.microsoft.com/office/drawing/2014/main" id="{B25138C0-9DB9-4F12-9CFC-5AB1BBBE14A7}"/>
              </a:ext>
            </a:extLst>
          </p:cNvPr>
          <p:cNvSpPr>
            <a:spLocks noGrp="1"/>
          </p:cNvSpPr>
          <p:nvPr>
            <p:ph idx="1"/>
          </p:nvPr>
        </p:nvSpPr>
        <p:spPr>
          <a:xfrm>
            <a:off x="1141412" y="1832927"/>
            <a:ext cx="9905999" cy="3541714"/>
          </a:xfrm>
        </p:spPr>
        <p:txBody>
          <a:bodyPr>
            <a:noAutofit/>
          </a:bodyPr>
          <a:lstStyle/>
          <a:p>
            <a:r>
              <a:rPr lang="en-IN" sz="2800" dirty="0"/>
              <a:t>The model predicts whether the obstacle is moving towards the drone or away from it (passing across it ).</a:t>
            </a:r>
          </a:p>
          <a:p>
            <a:r>
              <a:rPr lang="en-IN" sz="2800" dirty="0"/>
              <a:t>More than one operators can be alerted if the situation demands.</a:t>
            </a:r>
          </a:p>
          <a:p>
            <a:r>
              <a:rPr lang="en-IN" sz="2800" dirty="0"/>
              <a:t>Photo copies of the obstacles will be sent to the mail, which can be further generated as datasets. Thus developing an efficient model in future.</a:t>
            </a:r>
          </a:p>
          <a:p>
            <a:r>
              <a:rPr lang="en-IN" sz="2800" dirty="0"/>
              <a:t>The model will also predict the multiple obstacles at a time. Hence object overlap constraints has been overcame.</a:t>
            </a:r>
          </a:p>
          <a:p>
            <a:endParaRPr lang="en-IN" sz="2800" dirty="0"/>
          </a:p>
        </p:txBody>
      </p:sp>
    </p:spTree>
    <p:extLst>
      <p:ext uri="{BB962C8B-B14F-4D97-AF65-F5344CB8AC3E}">
        <p14:creationId xmlns:p14="http://schemas.microsoft.com/office/powerpoint/2010/main" val="36266101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440C-7BEE-43A3-AA3D-C14E838BF48D}"/>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ECD77686-4E6A-498A-9A0E-B70246AC30D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920" y="0"/>
            <a:ext cx="12313920" cy="6858000"/>
          </a:xfrm>
        </p:spPr>
      </p:pic>
    </p:spTree>
    <p:extLst>
      <p:ext uri="{BB962C8B-B14F-4D97-AF65-F5344CB8AC3E}">
        <p14:creationId xmlns:p14="http://schemas.microsoft.com/office/powerpoint/2010/main" val="815802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4CA41-9F73-48C6-9F94-ADE9E62D4EF5}"/>
              </a:ext>
            </a:extLst>
          </p:cNvPr>
          <p:cNvSpPr>
            <a:spLocks noGrp="1"/>
          </p:cNvSpPr>
          <p:nvPr>
            <p:ph type="title"/>
          </p:nvPr>
        </p:nvSpPr>
        <p:spPr>
          <a:xfrm>
            <a:off x="1141413" y="327514"/>
            <a:ext cx="9905998" cy="1478570"/>
          </a:xfrm>
        </p:spPr>
        <p:txBody>
          <a:bodyPr/>
          <a:lstStyle/>
          <a:p>
            <a:r>
              <a:rPr lang="en-IN" dirty="0"/>
              <a:t>SOCIETAL IMPACTS</a:t>
            </a:r>
          </a:p>
        </p:txBody>
      </p:sp>
      <p:sp>
        <p:nvSpPr>
          <p:cNvPr id="3" name="Content Placeholder 2">
            <a:extLst>
              <a:ext uri="{FF2B5EF4-FFF2-40B4-BE49-F238E27FC236}">
                <a16:creationId xmlns:a16="http://schemas.microsoft.com/office/drawing/2014/main" id="{D5FFBDBF-9C78-4244-B3B8-A279EDF34B4C}"/>
              </a:ext>
            </a:extLst>
          </p:cNvPr>
          <p:cNvSpPr>
            <a:spLocks noGrp="1"/>
          </p:cNvSpPr>
          <p:nvPr>
            <p:ph idx="1"/>
          </p:nvPr>
        </p:nvSpPr>
        <p:spPr>
          <a:xfrm>
            <a:off x="1141414" y="1806084"/>
            <a:ext cx="9905998" cy="4025756"/>
          </a:xfrm>
        </p:spPr>
        <p:txBody>
          <a:bodyPr>
            <a:noAutofit/>
          </a:bodyPr>
          <a:lstStyle/>
          <a:p>
            <a:r>
              <a:rPr lang="en-IN" sz="2800" dirty="0"/>
              <a:t>Predicting the obstacle for the drone during flight helps it to become more commercialized in the society.</a:t>
            </a:r>
          </a:p>
          <a:p>
            <a:r>
              <a:rPr lang="en-IN" sz="2800" dirty="0"/>
              <a:t>Since the drone can identify person as obstacle, it can be further enhanced in the field of disaster hit areas to identify survivors and report them.</a:t>
            </a:r>
          </a:p>
          <a:p>
            <a:r>
              <a:rPr lang="en-IN" sz="2800" dirty="0"/>
              <a:t>Military related drone will be resistant to obstacles in its path to achieve its main purpose of surveillance.</a:t>
            </a:r>
          </a:p>
        </p:txBody>
      </p:sp>
    </p:spTree>
    <p:extLst>
      <p:ext uri="{BB962C8B-B14F-4D97-AF65-F5344CB8AC3E}">
        <p14:creationId xmlns:p14="http://schemas.microsoft.com/office/powerpoint/2010/main" val="3682835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67485-2809-40C9-AAC9-38EB678AAB39}"/>
              </a:ext>
            </a:extLst>
          </p:cNvPr>
          <p:cNvSpPr>
            <a:spLocks noGrp="1"/>
          </p:cNvSpPr>
          <p:nvPr>
            <p:ph type="title"/>
          </p:nvPr>
        </p:nvSpPr>
        <p:spPr/>
        <p:txBody>
          <a:bodyPr/>
          <a:lstStyle/>
          <a:p>
            <a:r>
              <a:rPr lang="en-IN" dirty="0"/>
              <a:t>Societal impacts (contd..)</a:t>
            </a:r>
          </a:p>
        </p:txBody>
      </p:sp>
      <p:sp>
        <p:nvSpPr>
          <p:cNvPr id="3" name="Content Placeholder 2">
            <a:extLst>
              <a:ext uri="{FF2B5EF4-FFF2-40B4-BE49-F238E27FC236}">
                <a16:creationId xmlns:a16="http://schemas.microsoft.com/office/drawing/2014/main" id="{5E0C67D8-CBC7-4AA6-AA5F-411CB7BD0E32}"/>
              </a:ext>
            </a:extLst>
          </p:cNvPr>
          <p:cNvSpPr>
            <a:spLocks noGrp="1"/>
          </p:cNvSpPr>
          <p:nvPr>
            <p:ph idx="1"/>
          </p:nvPr>
        </p:nvSpPr>
        <p:spPr/>
        <p:txBody>
          <a:bodyPr>
            <a:normAutofit/>
          </a:bodyPr>
          <a:lstStyle/>
          <a:p>
            <a:r>
              <a:rPr lang="en-US" sz="2800" dirty="0"/>
              <a:t>Current commercial drones have a significantly worse record for failure-free performance. For example, 15 percent of new micro-drones sold will fall within six months due to crashes (-FORBES) .</a:t>
            </a:r>
          </a:p>
          <a:p>
            <a:r>
              <a:rPr lang="en-US" sz="2800" dirty="0"/>
              <a:t>Using Our technique rate can be dropped to significant low level.</a:t>
            </a:r>
            <a:endParaRPr lang="en-IN" sz="2800" dirty="0"/>
          </a:p>
        </p:txBody>
      </p:sp>
    </p:spTree>
    <p:extLst>
      <p:ext uri="{BB962C8B-B14F-4D97-AF65-F5344CB8AC3E}">
        <p14:creationId xmlns:p14="http://schemas.microsoft.com/office/powerpoint/2010/main" val="5013747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78BFA-ABB5-41A7-B4AA-5FCB3C99B3E2}"/>
              </a:ext>
            </a:extLst>
          </p:cNvPr>
          <p:cNvSpPr>
            <a:spLocks noGrp="1"/>
          </p:cNvSpPr>
          <p:nvPr>
            <p:ph type="title"/>
          </p:nvPr>
        </p:nvSpPr>
        <p:spPr>
          <a:xfrm>
            <a:off x="1143001" y="2335558"/>
            <a:ext cx="9905998" cy="1478570"/>
          </a:xfrm>
        </p:spPr>
        <p:txBody>
          <a:bodyPr/>
          <a:lstStyle/>
          <a:p>
            <a:pPr algn="ctr"/>
            <a:r>
              <a:rPr lang="en-IN" dirty="0"/>
              <a:t>Thank you !!!</a:t>
            </a:r>
          </a:p>
        </p:txBody>
      </p:sp>
    </p:spTree>
    <p:extLst>
      <p:ext uri="{BB962C8B-B14F-4D97-AF65-F5344CB8AC3E}">
        <p14:creationId xmlns:p14="http://schemas.microsoft.com/office/powerpoint/2010/main" val="17635141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FCA32-2715-4087-9775-D32B6CA8F157}"/>
              </a:ext>
            </a:extLst>
          </p:cNvPr>
          <p:cNvSpPr>
            <a:spLocks noGrp="1"/>
          </p:cNvSpPr>
          <p:nvPr>
            <p:ph type="title"/>
          </p:nvPr>
        </p:nvSpPr>
        <p:spPr/>
        <p:txBody>
          <a:bodyPr>
            <a:normAutofit/>
          </a:bodyPr>
          <a:lstStyle/>
          <a:p>
            <a:r>
              <a:rPr lang="en-IN" sz="4000" dirty="0"/>
              <a:t>PROBLEM STATEMENT</a:t>
            </a:r>
          </a:p>
        </p:txBody>
      </p:sp>
      <p:sp>
        <p:nvSpPr>
          <p:cNvPr id="3" name="Content Placeholder 2">
            <a:extLst>
              <a:ext uri="{FF2B5EF4-FFF2-40B4-BE49-F238E27FC236}">
                <a16:creationId xmlns:a16="http://schemas.microsoft.com/office/drawing/2014/main" id="{855383C2-3FEF-44F4-801D-EB9BB80D7C2F}"/>
              </a:ext>
            </a:extLst>
          </p:cNvPr>
          <p:cNvSpPr>
            <a:spLocks noGrp="1"/>
          </p:cNvSpPr>
          <p:nvPr>
            <p:ph idx="1"/>
          </p:nvPr>
        </p:nvSpPr>
        <p:spPr/>
        <p:txBody>
          <a:bodyPr>
            <a:normAutofit/>
          </a:bodyPr>
          <a:lstStyle/>
          <a:p>
            <a:pPr marL="0" indent="0">
              <a:buNone/>
            </a:pPr>
            <a:r>
              <a:rPr lang="en-IN" sz="3200" dirty="0"/>
              <a:t>Drones will invariably fly into unusual situations and whether it’s swarms of bees, bird attacks, lightning strikes, or signal jammers, they will need to alert operators of problems as soon as they arise.</a:t>
            </a:r>
          </a:p>
        </p:txBody>
      </p:sp>
    </p:spTree>
    <p:extLst>
      <p:ext uri="{BB962C8B-B14F-4D97-AF65-F5344CB8AC3E}">
        <p14:creationId xmlns:p14="http://schemas.microsoft.com/office/powerpoint/2010/main" val="21417910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214BD-6AC2-4583-B974-4C6DAC12F77E}"/>
              </a:ext>
            </a:extLst>
          </p:cNvPr>
          <p:cNvSpPr>
            <a:spLocks noGrp="1"/>
          </p:cNvSpPr>
          <p:nvPr>
            <p:ph type="title"/>
          </p:nvPr>
        </p:nvSpPr>
        <p:spPr>
          <a:xfrm>
            <a:off x="1327782" y="181969"/>
            <a:ext cx="9905998" cy="1478570"/>
          </a:xfrm>
        </p:spPr>
        <p:txBody>
          <a:bodyPr/>
          <a:lstStyle/>
          <a:p>
            <a:r>
              <a:rPr lang="en-IN" dirty="0"/>
              <a:t>PROPOSED IDEA</a:t>
            </a:r>
          </a:p>
        </p:txBody>
      </p:sp>
      <p:sp>
        <p:nvSpPr>
          <p:cNvPr id="3" name="Content Placeholder 2">
            <a:extLst>
              <a:ext uri="{FF2B5EF4-FFF2-40B4-BE49-F238E27FC236}">
                <a16:creationId xmlns:a16="http://schemas.microsoft.com/office/drawing/2014/main" id="{E422794B-55BA-44DD-9257-54FBE0894A42}"/>
              </a:ext>
            </a:extLst>
          </p:cNvPr>
          <p:cNvSpPr>
            <a:spLocks noGrp="1"/>
          </p:cNvSpPr>
          <p:nvPr>
            <p:ph idx="1"/>
          </p:nvPr>
        </p:nvSpPr>
        <p:spPr>
          <a:xfrm>
            <a:off x="1293811" y="1660539"/>
            <a:ext cx="9905999" cy="4674841"/>
          </a:xfrm>
        </p:spPr>
        <p:txBody>
          <a:bodyPr>
            <a:noAutofit/>
          </a:bodyPr>
          <a:lstStyle/>
          <a:p>
            <a:r>
              <a:rPr lang="en-IN" sz="2800" dirty="0"/>
              <a:t>Drones during flight will come across obstacles like trees, buildings, birds, airplane etc.,</a:t>
            </a:r>
          </a:p>
          <a:p>
            <a:r>
              <a:rPr lang="en-IN" sz="2800" dirty="0"/>
              <a:t>Our Deep Learning model(CNN) will detect the obstacles if any.</a:t>
            </a:r>
          </a:p>
          <a:p>
            <a:r>
              <a:rPr lang="en-IN" sz="2800" dirty="0"/>
              <a:t>Once the object is detected, Ultrasonic sensor with Pi is used to find the accurate distance of the object from the drone camera.</a:t>
            </a:r>
          </a:p>
          <a:p>
            <a:r>
              <a:rPr lang="en-IN" sz="2800" dirty="0"/>
              <a:t>Using this , we are able to predict whether the obstacle is incoming or moving away from the drone (checking the distance in a recursive loop ).</a:t>
            </a:r>
          </a:p>
          <a:p>
            <a:endParaRPr lang="en-IN" sz="2800" dirty="0"/>
          </a:p>
        </p:txBody>
      </p:sp>
    </p:spTree>
    <p:extLst>
      <p:ext uri="{BB962C8B-B14F-4D97-AF65-F5344CB8AC3E}">
        <p14:creationId xmlns:p14="http://schemas.microsoft.com/office/powerpoint/2010/main" val="4114000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A92F-63FE-4F08-B971-48DC71CA3F72}"/>
              </a:ext>
            </a:extLst>
          </p:cNvPr>
          <p:cNvSpPr>
            <a:spLocks noGrp="1"/>
          </p:cNvSpPr>
          <p:nvPr>
            <p:ph type="title"/>
          </p:nvPr>
        </p:nvSpPr>
        <p:spPr/>
        <p:txBody>
          <a:bodyPr/>
          <a:lstStyle/>
          <a:p>
            <a:r>
              <a:rPr lang="en-IN" dirty="0"/>
              <a:t>PROPOSED IDEA (CONTD..)</a:t>
            </a:r>
          </a:p>
        </p:txBody>
      </p:sp>
      <p:sp>
        <p:nvSpPr>
          <p:cNvPr id="3" name="Content Placeholder 2">
            <a:extLst>
              <a:ext uri="{FF2B5EF4-FFF2-40B4-BE49-F238E27FC236}">
                <a16:creationId xmlns:a16="http://schemas.microsoft.com/office/drawing/2014/main" id="{8135AFEE-6A1A-4CC9-94A7-AD36DC896208}"/>
              </a:ext>
            </a:extLst>
          </p:cNvPr>
          <p:cNvSpPr>
            <a:spLocks noGrp="1"/>
          </p:cNvSpPr>
          <p:nvPr>
            <p:ph idx="1"/>
          </p:nvPr>
        </p:nvSpPr>
        <p:spPr/>
        <p:txBody>
          <a:bodyPr>
            <a:normAutofit/>
          </a:bodyPr>
          <a:lstStyle/>
          <a:p>
            <a:r>
              <a:rPr lang="en-IN" sz="2800" dirty="0"/>
              <a:t>Using Sound Alarm and SMS , an alert is sent to the operators once the obstacle is under drone’s vicinity.</a:t>
            </a:r>
          </a:p>
          <a:p>
            <a:r>
              <a:rPr lang="en-IN" sz="2800" dirty="0"/>
              <a:t>Our model also tells whether the connection is lost between drone and control system/systems in case of jammers or any other physical disturbances of the drone.</a:t>
            </a:r>
          </a:p>
          <a:p>
            <a:endParaRPr lang="en-IN" sz="2800" dirty="0"/>
          </a:p>
        </p:txBody>
      </p:sp>
    </p:spTree>
    <p:extLst>
      <p:ext uri="{BB962C8B-B14F-4D97-AF65-F5344CB8AC3E}">
        <p14:creationId xmlns:p14="http://schemas.microsoft.com/office/powerpoint/2010/main" val="3334243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10CB4-F21B-4B1E-9312-47637E901EE1}"/>
              </a:ext>
            </a:extLst>
          </p:cNvPr>
          <p:cNvSpPr>
            <a:spLocks noGrp="1"/>
          </p:cNvSpPr>
          <p:nvPr>
            <p:ph type="title"/>
          </p:nvPr>
        </p:nvSpPr>
        <p:spPr>
          <a:xfrm>
            <a:off x="1141412" y="161318"/>
            <a:ext cx="9905998" cy="1478570"/>
          </a:xfrm>
        </p:spPr>
        <p:txBody>
          <a:bodyPr/>
          <a:lstStyle/>
          <a:p>
            <a:r>
              <a:rPr lang="en-IN" dirty="0"/>
              <a:t>TECHNOLOGY STACK</a:t>
            </a:r>
          </a:p>
        </p:txBody>
      </p:sp>
      <p:sp>
        <p:nvSpPr>
          <p:cNvPr id="3" name="Content Placeholder 2">
            <a:extLst>
              <a:ext uri="{FF2B5EF4-FFF2-40B4-BE49-F238E27FC236}">
                <a16:creationId xmlns:a16="http://schemas.microsoft.com/office/drawing/2014/main" id="{656B3654-1CDA-41DB-AABC-861637BB9006}"/>
              </a:ext>
            </a:extLst>
          </p:cNvPr>
          <p:cNvSpPr>
            <a:spLocks noGrp="1"/>
          </p:cNvSpPr>
          <p:nvPr>
            <p:ph idx="1"/>
          </p:nvPr>
        </p:nvSpPr>
        <p:spPr>
          <a:xfrm>
            <a:off x="1141413" y="1639888"/>
            <a:ext cx="9831388" cy="4811712"/>
          </a:xfrm>
        </p:spPr>
        <p:txBody>
          <a:bodyPr>
            <a:noAutofit/>
          </a:bodyPr>
          <a:lstStyle/>
          <a:p>
            <a:r>
              <a:rPr lang="en-IN" dirty="0"/>
              <a:t>Deep Learning (CNN)</a:t>
            </a:r>
          </a:p>
          <a:p>
            <a:r>
              <a:rPr lang="en-IN" dirty="0"/>
              <a:t>Open CV</a:t>
            </a:r>
          </a:p>
          <a:p>
            <a:r>
              <a:rPr lang="en-IN" dirty="0"/>
              <a:t>Caffe Model (Fast processing )</a:t>
            </a:r>
          </a:p>
          <a:p>
            <a:r>
              <a:rPr lang="en-IN" dirty="0"/>
              <a:t>Raspberry Pi</a:t>
            </a:r>
          </a:p>
          <a:p>
            <a:r>
              <a:rPr lang="en-IN" dirty="0"/>
              <a:t>Ultrasonic sensor</a:t>
            </a:r>
          </a:p>
          <a:p>
            <a:r>
              <a:rPr lang="en-IN" dirty="0" err="1"/>
              <a:t>Sinch</a:t>
            </a:r>
            <a:r>
              <a:rPr lang="en-IN" dirty="0"/>
              <a:t> messaging API</a:t>
            </a:r>
          </a:p>
          <a:p>
            <a:r>
              <a:rPr lang="en-IN" dirty="0"/>
              <a:t>SMTP Server </a:t>
            </a:r>
          </a:p>
          <a:p>
            <a:r>
              <a:rPr lang="en-IN" dirty="0"/>
              <a:t>Language - Python</a:t>
            </a:r>
          </a:p>
        </p:txBody>
      </p:sp>
    </p:spTree>
    <p:extLst>
      <p:ext uri="{BB962C8B-B14F-4D97-AF65-F5344CB8AC3E}">
        <p14:creationId xmlns:p14="http://schemas.microsoft.com/office/powerpoint/2010/main" val="37410454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CDA6E-F8FB-4D7B-85E3-7E8553550E48}"/>
              </a:ext>
            </a:extLst>
          </p:cNvPr>
          <p:cNvSpPr>
            <a:spLocks noGrp="1"/>
          </p:cNvSpPr>
          <p:nvPr>
            <p:ph type="title"/>
          </p:nvPr>
        </p:nvSpPr>
        <p:spPr/>
        <p:txBody>
          <a:bodyPr/>
          <a:lstStyle/>
          <a:p>
            <a:r>
              <a:rPr lang="en-IN" dirty="0"/>
              <a:t>WHY Ultrasonic sensor ?</a:t>
            </a:r>
          </a:p>
        </p:txBody>
      </p:sp>
      <p:sp>
        <p:nvSpPr>
          <p:cNvPr id="3" name="Content Placeholder 2">
            <a:extLst>
              <a:ext uri="{FF2B5EF4-FFF2-40B4-BE49-F238E27FC236}">
                <a16:creationId xmlns:a16="http://schemas.microsoft.com/office/drawing/2014/main" id="{13B9B476-499C-43E2-8D65-2DD530CAA223}"/>
              </a:ext>
            </a:extLst>
          </p:cNvPr>
          <p:cNvSpPr>
            <a:spLocks noGrp="1"/>
          </p:cNvSpPr>
          <p:nvPr>
            <p:ph idx="1"/>
          </p:nvPr>
        </p:nvSpPr>
        <p:spPr>
          <a:xfrm>
            <a:off x="1141412" y="1954846"/>
            <a:ext cx="10105708" cy="4364673"/>
          </a:xfrm>
        </p:spPr>
        <p:txBody>
          <a:bodyPr>
            <a:noAutofit/>
          </a:bodyPr>
          <a:lstStyle/>
          <a:p>
            <a:r>
              <a:rPr lang="en-IN" sz="2800" dirty="0"/>
              <a:t>High sensitivity</a:t>
            </a:r>
          </a:p>
          <a:p>
            <a:r>
              <a:rPr lang="en-IN" sz="2800" dirty="0"/>
              <a:t>High frequency</a:t>
            </a:r>
          </a:p>
          <a:p>
            <a:r>
              <a:rPr lang="en-IN" sz="2800" dirty="0"/>
              <a:t>High penetration power thus it is resistant to mist and dust</a:t>
            </a:r>
          </a:p>
          <a:p>
            <a:r>
              <a:rPr lang="en-IN" sz="2800" dirty="0"/>
              <a:t>Transparent objects can also be detected since sound waves reflect back</a:t>
            </a:r>
          </a:p>
          <a:p>
            <a:r>
              <a:rPr lang="en-IN" sz="2800" dirty="0"/>
              <a:t>Works on short range thus it helps the model to identify the obstacles only under drone’s field of view </a:t>
            </a:r>
          </a:p>
        </p:txBody>
      </p:sp>
    </p:spTree>
    <p:extLst>
      <p:ext uri="{BB962C8B-B14F-4D97-AF65-F5344CB8AC3E}">
        <p14:creationId xmlns:p14="http://schemas.microsoft.com/office/powerpoint/2010/main" val="15923450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77FEE-43D2-4A31-B55A-C22552B1637A}"/>
              </a:ext>
            </a:extLst>
          </p:cNvPr>
          <p:cNvSpPr>
            <a:spLocks noGrp="1"/>
          </p:cNvSpPr>
          <p:nvPr>
            <p:ph type="title"/>
          </p:nvPr>
        </p:nvSpPr>
        <p:spPr>
          <a:xfrm>
            <a:off x="1141412" y="472150"/>
            <a:ext cx="9905998" cy="1478570"/>
          </a:xfrm>
        </p:spPr>
        <p:txBody>
          <a:bodyPr/>
          <a:lstStyle/>
          <a:p>
            <a:r>
              <a:rPr lang="en-IN" dirty="0"/>
              <a:t>WHY CNN ?</a:t>
            </a:r>
          </a:p>
        </p:txBody>
      </p:sp>
      <p:sp>
        <p:nvSpPr>
          <p:cNvPr id="3" name="Content Placeholder 2">
            <a:extLst>
              <a:ext uri="{FF2B5EF4-FFF2-40B4-BE49-F238E27FC236}">
                <a16:creationId xmlns:a16="http://schemas.microsoft.com/office/drawing/2014/main" id="{097C1F17-3A2B-4934-B983-5544044B0284}"/>
              </a:ext>
            </a:extLst>
          </p:cNvPr>
          <p:cNvSpPr>
            <a:spLocks noGrp="1"/>
          </p:cNvSpPr>
          <p:nvPr>
            <p:ph idx="1"/>
          </p:nvPr>
        </p:nvSpPr>
        <p:spPr>
          <a:xfrm>
            <a:off x="1141412" y="1950720"/>
            <a:ext cx="9905999" cy="3982720"/>
          </a:xfrm>
        </p:spPr>
        <p:txBody>
          <a:bodyPr>
            <a:normAutofit fontScale="92500"/>
          </a:bodyPr>
          <a:lstStyle/>
          <a:p>
            <a:r>
              <a:rPr lang="en-IN" sz="2800" dirty="0"/>
              <a:t>High Accuracy.</a:t>
            </a:r>
          </a:p>
          <a:p>
            <a:r>
              <a:rPr lang="en-IN" sz="2800" dirty="0"/>
              <a:t>Less computational time. </a:t>
            </a:r>
          </a:p>
          <a:p>
            <a:r>
              <a:rPr lang="en-IN" sz="2800" dirty="0"/>
              <a:t>More the number of layers , more the features extracted(deep CNN) .</a:t>
            </a:r>
          </a:p>
          <a:p>
            <a:pPr>
              <a:buFont typeface="Wingdings" panose="05000000000000000000" pitchFamily="2" charset="2"/>
              <a:buChar char="Ø"/>
            </a:pPr>
            <a:r>
              <a:rPr lang="en-IN" sz="2800" dirty="0"/>
              <a:t>Low-level features -&gt; edges</a:t>
            </a:r>
          </a:p>
          <a:p>
            <a:pPr>
              <a:buFont typeface="Wingdings" panose="05000000000000000000" pitchFamily="2" charset="2"/>
              <a:buChar char="Ø"/>
            </a:pPr>
            <a:r>
              <a:rPr lang="en-IN" sz="2800" dirty="0"/>
              <a:t>Middle- level features –&gt; blob like structures</a:t>
            </a:r>
          </a:p>
          <a:p>
            <a:pPr>
              <a:buFont typeface="Wingdings" panose="05000000000000000000" pitchFamily="2" charset="2"/>
              <a:buChar char="Ø"/>
            </a:pPr>
            <a:r>
              <a:rPr lang="en-IN" sz="2800" dirty="0"/>
              <a:t>High level features-&gt; shapes</a:t>
            </a:r>
          </a:p>
        </p:txBody>
      </p:sp>
    </p:spTree>
    <p:extLst>
      <p:ext uri="{BB962C8B-B14F-4D97-AF65-F5344CB8AC3E}">
        <p14:creationId xmlns:p14="http://schemas.microsoft.com/office/powerpoint/2010/main" val="1092269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6EFE2-6254-406D-B9B5-E5DED256DD34}"/>
              </a:ext>
            </a:extLst>
          </p:cNvPr>
          <p:cNvSpPr>
            <a:spLocks noGrp="1"/>
          </p:cNvSpPr>
          <p:nvPr>
            <p:ph type="title"/>
          </p:nvPr>
        </p:nvSpPr>
        <p:spPr/>
        <p:txBody>
          <a:bodyPr/>
          <a:lstStyle/>
          <a:p>
            <a:r>
              <a:rPr lang="en-IN" dirty="0"/>
              <a:t>Project workflow</a:t>
            </a:r>
          </a:p>
        </p:txBody>
      </p:sp>
      <p:pic>
        <p:nvPicPr>
          <p:cNvPr id="5" name="Content Placeholder 4">
            <a:extLst>
              <a:ext uri="{FF2B5EF4-FFF2-40B4-BE49-F238E27FC236}">
                <a16:creationId xmlns:a16="http://schemas.microsoft.com/office/drawing/2014/main" id="{A011A7C8-9B78-437B-9E01-DFCA910F18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2241887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A6024-4C7D-40BB-9207-164F0E2147AE}"/>
              </a:ext>
            </a:extLst>
          </p:cNvPr>
          <p:cNvSpPr>
            <a:spLocks noGrp="1"/>
          </p:cNvSpPr>
          <p:nvPr>
            <p:ph type="title"/>
          </p:nvPr>
        </p:nvSpPr>
        <p:spPr>
          <a:xfrm>
            <a:off x="1070293" y="179573"/>
            <a:ext cx="9905998" cy="1478570"/>
          </a:xfrm>
        </p:spPr>
        <p:txBody>
          <a:bodyPr/>
          <a:lstStyle/>
          <a:p>
            <a:r>
              <a:rPr lang="en-IN" dirty="0"/>
              <a:t>METHODOLOGY</a:t>
            </a:r>
          </a:p>
        </p:txBody>
      </p:sp>
      <p:sp>
        <p:nvSpPr>
          <p:cNvPr id="3" name="Content Placeholder 2">
            <a:extLst>
              <a:ext uri="{FF2B5EF4-FFF2-40B4-BE49-F238E27FC236}">
                <a16:creationId xmlns:a16="http://schemas.microsoft.com/office/drawing/2014/main" id="{DB87DDDC-E9C4-4C4C-A69C-80DFA09647B0}"/>
              </a:ext>
            </a:extLst>
          </p:cNvPr>
          <p:cNvSpPr>
            <a:spLocks noGrp="1"/>
          </p:cNvSpPr>
          <p:nvPr>
            <p:ph idx="1"/>
          </p:nvPr>
        </p:nvSpPr>
        <p:spPr>
          <a:xfrm>
            <a:off x="1070292" y="1526062"/>
            <a:ext cx="10051415" cy="4895057"/>
          </a:xfrm>
        </p:spPr>
        <p:txBody>
          <a:bodyPr>
            <a:noAutofit/>
          </a:bodyPr>
          <a:lstStyle/>
          <a:p>
            <a:r>
              <a:rPr lang="en-IN" sz="2800" dirty="0"/>
              <a:t>Images from the drone live video is sent to the server.</a:t>
            </a:r>
          </a:p>
          <a:p>
            <a:r>
              <a:rPr lang="en-IN" sz="2800" dirty="0"/>
              <a:t>Photogrammetry (Image analysis) is done and checks for the obstacles .</a:t>
            </a:r>
          </a:p>
          <a:p>
            <a:r>
              <a:rPr lang="en-IN" sz="2800" dirty="0"/>
              <a:t>Our deep learning model predicts the presence of the obstacle and its type.</a:t>
            </a:r>
          </a:p>
          <a:p>
            <a:r>
              <a:rPr lang="en-IN" sz="2800" dirty="0"/>
              <a:t>Using ultrasonic sensor , distance from the drone to the obstacles is calculated.</a:t>
            </a:r>
          </a:p>
          <a:p>
            <a:r>
              <a:rPr lang="en-IN" sz="2800" dirty="0"/>
              <a:t>Using Pi , distance of the object in the live video can be obtained.   </a:t>
            </a:r>
          </a:p>
        </p:txBody>
      </p:sp>
    </p:spTree>
    <p:extLst>
      <p:ext uri="{BB962C8B-B14F-4D97-AF65-F5344CB8AC3E}">
        <p14:creationId xmlns:p14="http://schemas.microsoft.com/office/powerpoint/2010/main" val="31975264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0</TotalTime>
  <Words>641</Words>
  <Application>Microsoft Office PowerPoint</Application>
  <PresentationFormat>Widescreen</PresentationFormat>
  <Paragraphs>58</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Base 05</vt:lpstr>
      <vt:lpstr>Tw Cen MT</vt:lpstr>
      <vt:lpstr>Wingdings</vt:lpstr>
      <vt:lpstr>Circuit</vt:lpstr>
      <vt:lpstr>AUTONOMOUS DRONE  DISASTER IDENTIFICATION  AND ALERTING SYSTEM  </vt:lpstr>
      <vt:lpstr>PROBLEM STATEMENT</vt:lpstr>
      <vt:lpstr>PROPOSED IDEA</vt:lpstr>
      <vt:lpstr>PROPOSED IDEA (CONTD..)</vt:lpstr>
      <vt:lpstr>TECHNOLOGY STACK</vt:lpstr>
      <vt:lpstr>WHY Ultrasonic sensor ?</vt:lpstr>
      <vt:lpstr>WHY CNN ?</vt:lpstr>
      <vt:lpstr>Project workflow</vt:lpstr>
      <vt:lpstr>METHODOLOGY</vt:lpstr>
      <vt:lpstr>METHODOLOGY (CONTD..)</vt:lpstr>
      <vt:lpstr>SHOWSTOPPING FEATURES</vt:lpstr>
      <vt:lpstr>PowerPoint Presentation</vt:lpstr>
      <vt:lpstr>SOCIETAL IMPACTS</vt:lpstr>
      <vt:lpstr>Societal impacts (contd..)</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AUTONOMOUS DRONE  DISASTER IDENTIFICATION  AND ALERTING SYSTEM</dc:title>
  <dc:creator>V VIJAY SANKAR</dc:creator>
  <cp:lastModifiedBy>V VIJAY SANKAR</cp:lastModifiedBy>
  <cp:revision>73</cp:revision>
  <dcterms:created xsi:type="dcterms:W3CDTF">2019-03-02T22:56:58Z</dcterms:created>
  <dcterms:modified xsi:type="dcterms:W3CDTF">2019-03-03T10:50:28Z</dcterms:modified>
</cp:coreProperties>
</file>

<file path=docProps/thumbnail.jpeg>
</file>